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</p:sldIdLst>
  <p:sldSz cy="5143500" cx="9144000"/>
  <p:notesSz cx="6858000" cy="9144000"/>
  <p:embeddedFontLst>
    <p:embeddedFont>
      <p:font typeface="Ubuntu"/>
      <p:regular r:id="rId71"/>
      <p:bold r:id="rId72"/>
      <p:italic r:id="rId73"/>
      <p:boldItalic r:id="rId74"/>
    </p:embeddedFont>
    <p:embeddedFont>
      <p:font typeface="Patrick Hand"/>
      <p:regular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Abril Fatface"/>
      <p:regular r:id="rId80"/>
    </p:embeddedFont>
    <p:embeddedFont>
      <p:font typeface="Inter"/>
      <p:regular r:id="rId81"/>
      <p:bold r:id="rId82"/>
      <p:italic r:id="rId83"/>
      <p:boldItalic r:id="rId84"/>
    </p:embeddedFont>
    <p:embeddedFont>
      <p:font typeface="Comfortaa Medium"/>
      <p:regular r:id="rId85"/>
      <p:bold r:id="rId86"/>
    </p:embeddedFont>
    <p:embeddedFont>
      <p:font typeface="Comfortaa"/>
      <p:regular r:id="rId87"/>
      <p:bold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Inter-boldItalic.fntdata"/><Relationship Id="rId83" Type="http://schemas.openxmlformats.org/officeDocument/2006/relationships/font" Target="fonts/Inter-italic.fntdata"/><Relationship Id="rId42" Type="http://schemas.openxmlformats.org/officeDocument/2006/relationships/slide" Target="slides/slide35.xml"/><Relationship Id="rId86" Type="http://schemas.openxmlformats.org/officeDocument/2006/relationships/font" Target="fonts/ComfortaaMedium-bold.fntdata"/><Relationship Id="rId41" Type="http://schemas.openxmlformats.org/officeDocument/2006/relationships/slide" Target="slides/slide34.xml"/><Relationship Id="rId85" Type="http://schemas.openxmlformats.org/officeDocument/2006/relationships/font" Target="fonts/ComfortaaMedium-regular.fntdata"/><Relationship Id="rId44" Type="http://schemas.openxmlformats.org/officeDocument/2006/relationships/slide" Target="slides/slide37.xml"/><Relationship Id="rId88" Type="http://schemas.openxmlformats.org/officeDocument/2006/relationships/font" Target="fonts/Comfortaa-bold.fntdata"/><Relationship Id="rId43" Type="http://schemas.openxmlformats.org/officeDocument/2006/relationships/slide" Target="slides/slide36.xml"/><Relationship Id="rId87" Type="http://schemas.openxmlformats.org/officeDocument/2006/relationships/font" Target="fonts/Comfortaa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AbrilFatface-regular.fntdata"/><Relationship Id="rId82" Type="http://schemas.openxmlformats.org/officeDocument/2006/relationships/font" Target="fonts/Inter-bold.fntdata"/><Relationship Id="rId81" Type="http://schemas.openxmlformats.org/officeDocument/2006/relationships/font" Target="fonts/In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Ubuntu-italic.fntdata"/><Relationship Id="rId72" Type="http://schemas.openxmlformats.org/officeDocument/2006/relationships/font" Target="fonts/Ubuntu-bold.fntdata"/><Relationship Id="rId31" Type="http://schemas.openxmlformats.org/officeDocument/2006/relationships/slide" Target="slides/slide24.xml"/><Relationship Id="rId75" Type="http://schemas.openxmlformats.org/officeDocument/2006/relationships/font" Target="fonts/PatrickHand-regular.fntdata"/><Relationship Id="rId30" Type="http://schemas.openxmlformats.org/officeDocument/2006/relationships/slide" Target="slides/slide23.xml"/><Relationship Id="rId74" Type="http://schemas.openxmlformats.org/officeDocument/2006/relationships/font" Target="fonts/Ubuntu-boldItalic.fntdata"/><Relationship Id="rId33" Type="http://schemas.openxmlformats.org/officeDocument/2006/relationships/slide" Target="slides/slide26.xml"/><Relationship Id="rId77" Type="http://schemas.openxmlformats.org/officeDocument/2006/relationships/font" Target="fonts/Roboto-bold.fntdata"/><Relationship Id="rId32" Type="http://schemas.openxmlformats.org/officeDocument/2006/relationships/slide" Target="slides/slide25.xml"/><Relationship Id="rId76" Type="http://schemas.openxmlformats.org/officeDocument/2006/relationships/font" Target="fonts/Roboto-regular.fntdata"/><Relationship Id="rId35" Type="http://schemas.openxmlformats.org/officeDocument/2006/relationships/slide" Target="slides/slide28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7.xml"/><Relationship Id="rId78" Type="http://schemas.openxmlformats.org/officeDocument/2006/relationships/font" Target="fonts/Roboto-italic.fntdata"/><Relationship Id="rId71" Type="http://schemas.openxmlformats.org/officeDocument/2006/relationships/font" Target="fonts/Ubuntu-regular.fntdata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88e2f10b-cf8c-4631-b7c6-9080f226cfc8&amp;share_token=-hBBiTjaQUeEK8RoCzGL_g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ode.or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gital-playground-fun-tech-games-y3-4-ipad-801886913830.us-west1.run.app/" TargetMode="External"/><Relationship Id="rId3" Type="http://schemas.openxmlformats.org/officeDocument/2006/relationships/hyperlink" Target="https://edufun-mini-games-y3-4-801886913830.us-west1.run.app/#/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Relationship Id="rId3" Type="http://schemas.openxmlformats.org/officeDocument/2006/relationships/hyperlink" Target="https://wayground.com/admin/quiz/68999e2e17eb2c98b5dd68fb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ayground.com/admin/quiz/68999e2e17eb2c98b5dd68fb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gital-skills-academy-y5-6-801886913830.us-west1.run.app/" TargetMode="External"/><Relationship Id="rId3" Type="http://schemas.openxmlformats.org/officeDocument/2006/relationships/hyperlink" Target="https://forms.gle/4EpEd23tDfAA4NqBA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75e082e5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75e082e5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45269cfe3c_1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45269cfe3c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45269cfe3c_1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45269cfe3c_1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45269cfe3c_1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45269cfe3c_1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76428040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76428040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less than half have it, don’t bother doing AUP until they sign up on laptops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45269cfe3c_1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45269cfe3c_1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45269cfe3c_1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45269cfe3c_1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45269cfe3c_1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45269cfe3c_1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45269cfe3c_1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45269cfe3c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worth it with Y3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767aab9c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3767aab9c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45269cfe3c_1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45269cfe3c_1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link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75e082e5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75e082e5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74fea121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74fea121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75e082e5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75e082e5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Y3-4 Sites to pin to Google Classroom.  TinkerCAd, Seesaw,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Code.org</a:t>
            </a:r>
            <a:r>
              <a:rPr lang="en-GB"/>
              <a:t>, Make Code Arcade, Make Code microbit, Canva, Google Classroom, co-Spaces local editor,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45269cfe3c_1_6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45269cfe3c_1_6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45269cfe3c_1_6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45269cfe3c_1_6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45269cfe3c_1_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45269cfe3c_1_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345269cfe3c_1_6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345269cfe3c_1_6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345269cfe3c_1_6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345269cfe3c_1_6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45269cfe3c_1_6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345269cfe3c_1_6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45269cfe3c_1_6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45269cfe3c_1_6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45269cfe3c_1_6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345269cfe3c_1_6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5269cfe3c_1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5269cfe3c_1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45269cfe3c_1_6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345269cfe3c_1_6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345269cfe3c_1_6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345269cfe3c_1_6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345269cfe3c_1_6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345269cfe3c_1_6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Laptop number on Classroom screen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345269cfe3c_1_6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345269cfe3c_1_6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345269cfe3c_1_6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345269cfe3c_1_6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45269cfe3c_1_6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345269cfe3c_1_6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will only be for your first class but the next ones may have to ‘connect’ to EDUCATION 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345269cfe3c_1_6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345269cfe3c_1_6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345269cfe3c_1_6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345269cfe3c_1_6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345269cfe3c_1_6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345269cfe3c_1_6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345269cfe3c_1_6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345269cfe3c_1_6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45269cfe3c_1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45269cfe3c_1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45269cfe3c_1_6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45269cfe3c_1_6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45269cfe3c_1_6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45269cfe3c_1_6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45269cfe3c_1_6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345269cfe3c_1_6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345269cfe3c_1_6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345269cfe3c_1_6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45269cfe3c_1_6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45269cfe3c_1_6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45269cfe3c_1_6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345269cfe3c_1_6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Chalk and Talk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345269cfe3c_1_6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345269cfe3c_1_6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374763a2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374763a2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374763a26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374763a26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tasks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https://digital-playground-fun-tech-games-y3-4-ipad-801886913830.us-west1.run.app/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(easy)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https://edufun-mini-games-y3-4-801886913830.us-west1.run.app/#/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75e082e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75e082e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45269cfe3c_1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45269cfe3c_1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374763a26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374763a26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devices to the wifi using the new passwords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Apple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Wayground Quiz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https://wayground.com/admin/quiz/68999e2e17eb2c98b5dd68fb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iPad skills builder activity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36441b38a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36441b38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74763a26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74763a26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374763a26b5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374763a26b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74763a26b5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74763a26b5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374763a26b5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374763a26b5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374763a26b5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374763a26b5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students do not have Google Classroom App installed then sign in via safari OR airdrop the </a:t>
            </a:r>
            <a:r>
              <a:rPr lang="en-GB"/>
              <a:t>link</a:t>
            </a:r>
            <a:r>
              <a:rPr lang="en-GB"/>
              <a:t> to the agreement to </a:t>
            </a:r>
            <a:r>
              <a:rPr lang="en-GB"/>
              <a:t>their</a:t>
            </a:r>
            <a:r>
              <a:rPr lang="en-GB"/>
              <a:t> device: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345269cf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345269cf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https://wayground.com/admin/quiz/68999e2e17eb2c98b5dd68fb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Quiziz is now called wayground!!!! Link is above, host and generate QR code 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345269cfe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345269cfe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345269cfe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345269cfe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45269cfe3c_1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45269cfe3c_1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7478a9632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37478a9632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7576a01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7576a01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74763a26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374763a26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374763a26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374763a26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https://digital-skills-academy-y5-6-801886913830.us-west1.run.app/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45269cfe3c_1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45269cfe3c_1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45269cfe3c_1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45269cfe3c_1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45269cfe3c_1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45269cfe3c_1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138" name="Google Shape;138;p26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26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143" name="Google Shape;143;p26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151" name="Google Shape;151;p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157" name="Google Shape;157;p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7872" rotWithShape="0" algn="bl" dir="3420000" dist="50006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7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42863" rotWithShape="0" algn="bl" dir="5400000" dist="14288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28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28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187" name="Google Shape;187;p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8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8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193" name="Google Shape;193;p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8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9" name="Google Shape;19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07" name="Google Shape;207;p31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208" name="Google Shape;208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31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16" name="Google Shape;216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2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2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2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225" name="Google Shape;225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" name="Google Shape;235;p33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236" name="Google Shape;236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243" name="Google Shape;243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3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248" name="Google Shape;248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3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252" name="Google Shape;252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33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255" name="Google Shape;255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4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34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34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267" name="Google Shape;267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4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273" name="Google Shape;273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78" name="Google Shape;278;p35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279" name="Google Shape;279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287" name="Google Shape;287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5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293" name="Google Shape;293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5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297" name="Google Shape;297;p3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6" name="Google Shape;306;p37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307" name="Google Shape;307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315" name="Google Shape;315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37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20" name="Google Shape;320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7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24" name="Google Shape;324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7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329" name="Google Shape;329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4" name="Google Shape;334;p38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5" name="Google Shape;335;p38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336" name="Google Shape;336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8" name="Google Shape;348;p40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49" name="Google Shape;349;p40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350" name="Google Shape;350;p4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40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357" name="Google Shape;357;p4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40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0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363" name="Google Shape;363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9" name="Google Shape;369;p42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2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2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2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2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2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2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2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42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2" name="Google Shape;382;p42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" name="Google Shape;384;p42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42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7" name="Google Shape;387;p4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88" name="Google Shape;388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396" name="Google Shape;396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42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400" name="Google Shape;400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1" name="Google Shape;411;p43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412" name="Google Shape;412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3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43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418" name="Google Shape;418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3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423" name="Google Shape;423;p4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3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426" name="Google Shape;426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431" name="Google Shape;431;p44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432" name="Google Shape;432;p4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44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435" name="Google Shape;435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44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440" name="Google Shape;440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5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8" name="Google Shape;448;p45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45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450" name="Google Shape;450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45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45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458" name="Google Shape;458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45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463" name="Google Shape;463;p4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6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8" name="Google Shape;468;p46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470" name="Google Shape;470;p4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46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477" name="Google Shape;477;p46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478" name="Google Shape;478;p4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7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3" name="Google Shape;483;p47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47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487" name="Google Shape;487;p4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47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494" name="Google Shape;494;p4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47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8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01" name="Google Shape;501;p48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502" name="Google Shape;502;p4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48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507" name="Google Shape;507;p4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49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16" name="Google Shape;516;p49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49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518" name="Google Shape;518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49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525" name="Google Shape;525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9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530" name="Google Shape;530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9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49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538" name="Google Shape;538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49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543" name="Google Shape;543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7" name="Google Shape;547;p50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50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50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0" name="Google Shape;550;p50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50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0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553" name="Google Shape;553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0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557" name="Google Shape;557;p5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50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560" name="Google Shape;560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7" name="Google Shape;567;p51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51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51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51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51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2" name="Google Shape;572;p51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1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51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575" name="Google Shape;575;p5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2" name="Google Shape;582;p52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3" name="Google Shape;583;p52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52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5" name="Google Shape;585;p52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2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52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52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52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0" name="Google Shape;590;p52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591" name="Google Shape;591;p5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52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2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2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0" name="Google Shape;600;p53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1" name="Google Shape;601;p53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53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3" name="Google Shape;603;p53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53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5" name="Google Shape;605;p53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53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7" name="Google Shape;607;p53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8" name="Google Shape;608;p53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609" name="Google Shape;609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53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614" name="Google Shape;614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3" name="Google Shape;623;p54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4" name="Google Shape;624;p54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54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6" name="Google Shape;626;p54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54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8" name="Google Shape;628;p54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54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54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54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54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54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4" name="Google Shape;634;p54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5" name="Google Shape;635;p54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636" name="Google Shape;636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54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643" name="Google Shape;643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54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646" name="Google Shape;646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2" name="Google Shape;652;p55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3" name="Google Shape;653;p55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4" name="Google Shape;654;p55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655" name="Google Shape;655;p5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55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660" name="Google Shape;660;p5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55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5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665" name="Google Shape;665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673" name="Google Shape;673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56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5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679" name="Google Shape;679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683" name="Google Shape;683;p5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57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687" name="Google Shape;687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7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692" name="Google Shape;692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57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696" name="Google Shape;696;p5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85VIpdISB68AOmoiFy9DGb4k1llkm9GPPIqK7P43Z70/edit?slide=id.g34526adb98a_0_4952#slide=id.g34526adb98a_0_495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presentation/d/185VIpdISB68AOmoiFy9DGb4k1llkm9GPPIqK7P43Z70/edit?slide=id.g34526adb98a_0_7086#slide=id.g34526adb98a_0_7086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Relationship Id="rId4" Type="http://schemas.openxmlformats.org/officeDocument/2006/relationships/image" Target="../media/image5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Relationship Id="rId5" Type="http://schemas.openxmlformats.org/officeDocument/2006/relationships/image" Target="../media/image36.jp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Relationship Id="rId5" Type="http://schemas.openxmlformats.org/officeDocument/2006/relationships/image" Target="../media/image36.jpg"/><Relationship Id="rId6" Type="http://schemas.openxmlformats.org/officeDocument/2006/relationships/image" Target="../media/image18.png"/><Relationship Id="rId7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Relationship Id="rId11" Type="http://schemas.openxmlformats.org/officeDocument/2006/relationships/image" Target="../media/image48.png"/><Relationship Id="rId10" Type="http://schemas.openxmlformats.org/officeDocument/2006/relationships/image" Target="../media/image33.png"/><Relationship Id="rId13" Type="http://schemas.openxmlformats.org/officeDocument/2006/relationships/image" Target="../media/image56.png"/><Relationship Id="rId12" Type="http://schemas.openxmlformats.org/officeDocument/2006/relationships/image" Target="../media/image69.png"/><Relationship Id="rId1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hyperlink" Target="http://drive.google.com/file/d/1GZ8Pd6Bee-Sp5elXQi1A3YIUPiW1fOh4/view" TargetMode="External"/><Relationship Id="rId7" Type="http://schemas.openxmlformats.org/officeDocument/2006/relationships/image" Target="../media/image6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Relationship Id="rId11" Type="http://schemas.openxmlformats.org/officeDocument/2006/relationships/image" Target="../media/image48.png"/><Relationship Id="rId10" Type="http://schemas.openxmlformats.org/officeDocument/2006/relationships/image" Target="../media/image33.png"/><Relationship Id="rId13" Type="http://schemas.openxmlformats.org/officeDocument/2006/relationships/image" Target="../media/image56.png"/><Relationship Id="rId12" Type="http://schemas.openxmlformats.org/officeDocument/2006/relationships/image" Target="../media/image69.png"/><Relationship Id="rId14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 for learning</a:t>
            </a:r>
            <a:endParaRPr/>
          </a:p>
        </p:txBody>
      </p:sp>
      <p:sp>
        <p:nvSpPr>
          <p:cNvPr id="703" name="Google Shape;70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 breaker style </a:t>
            </a:r>
            <a:r>
              <a:rPr lang="en-GB"/>
              <a:t>activities</a:t>
            </a:r>
            <a:r>
              <a:rPr lang="en-GB"/>
              <a:t> exploring our basic behaviour standards for the DREAMS Lab including: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Explain the standard routines you wish to set for your classes e.g. lining up, finding </a:t>
            </a:r>
            <a:r>
              <a:rPr lang="en-GB"/>
              <a:t>their</a:t>
            </a:r>
            <a:r>
              <a:rPr lang="en-GB"/>
              <a:t> assigned seats, how to store ipad in the room, how to sit at the desks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the classroom screen/ </a:t>
            </a:r>
            <a:r>
              <a:rPr lang="en-GB"/>
              <a:t>digital</a:t>
            </a:r>
            <a:r>
              <a:rPr lang="en-GB"/>
              <a:t> displays for classroom </a:t>
            </a:r>
            <a:r>
              <a:rPr lang="en-GB"/>
              <a:t>organization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ask questions, how we communicate with adults and peers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exit the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do if no adult is present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to do if the adult is working with another student (</a:t>
            </a:r>
            <a:r>
              <a:rPr lang="en-GB"/>
              <a:t>independent</a:t>
            </a:r>
            <a:r>
              <a:rPr lang="en-GB"/>
              <a:t> learning strategies)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7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945" name="Google Shape;945;p67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-GB" sz="2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ready, </a:t>
            </a: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respectful, caring, then….</a:t>
            </a:r>
            <a:endParaRPr sz="2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6" name="Google Shape;946;p67"/>
          <p:cNvSpPr/>
          <p:nvPr/>
        </p:nvSpPr>
        <p:spPr>
          <a:xfrm>
            <a:off x="184931" y="943706"/>
            <a:ext cx="3178500" cy="16800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7" name="Google Shape;947;p67"/>
          <p:cNvSpPr/>
          <p:nvPr/>
        </p:nvSpPr>
        <p:spPr>
          <a:xfrm>
            <a:off x="311738" y="3533738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8" name="Google Shape;948;p67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9" name="Google Shape;949;p67"/>
          <p:cNvSpPr/>
          <p:nvPr/>
        </p:nvSpPr>
        <p:spPr>
          <a:xfrm>
            <a:off x="5967300" y="3620419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50" name="Google Shape;9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7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52" name="Google Shape;952;p67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3" name="Google Shape;953;p67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54" name="Google Shape;954;p67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7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7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7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7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8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969" name="Google Shape;969;p68"/>
          <p:cNvSpPr txBox="1"/>
          <p:nvPr>
            <p:ph idx="1" type="body"/>
          </p:nvPr>
        </p:nvSpPr>
        <p:spPr>
          <a:xfrm>
            <a:off x="311738" y="966731"/>
            <a:ext cx="42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Turn WIFI on and connect to </a:t>
            </a: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‘EDUCATION’ </a:t>
            </a:r>
            <a:r>
              <a:rPr lang="en-GB" sz="2100"/>
              <a:t>network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Go to settings and look for the logo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blue words Add/ join class e.g </a:t>
            </a:r>
            <a:r>
              <a:rPr b="1" lang="en-GB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‘3B ICT Mr Anthony’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0" name="Google Shape;9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13" y="112453"/>
            <a:ext cx="1112344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8"/>
          <p:cNvPicPr preferRelativeResize="0"/>
          <p:nvPr/>
        </p:nvPicPr>
        <p:blipFill rotWithShape="1">
          <a:blip r:embed="rId4">
            <a:alphaModFix/>
          </a:blip>
          <a:srcRect b="38375" l="0" r="31898" t="22373"/>
          <a:stretch/>
        </p:blipFill>
        <p:spPr>
          <a:xfrm>
            <a:off x="4783013" y="1400175"/>
            <a:ext cx="4111558" cy="219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9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977" name="Google Shape;977;p69"/>
          <p:cNvSpPr txBox="1"/>
          <p:nvPr>
            <p:ph idx="1" type="body"/>
          </p:nvPr>
        </p:nvSpPr>
        <p:spPr>
          <a:xfrm>
            <a:off x="311738" y="966731"/>
            <a:ext cx="46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Enter the code you see on the screen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Write your first and last name 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add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ALLOW ALL </a:t>
            </a:r>
            <a:r>
              <a:rPr lang="en-GB" sz="2100"/>
              <a:t>permissions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Wait for teacher  </a:t>
            </a:r>
            <a:endParaRPr sz="2100"/>
          </a:p>
        </p:txBody>
      </p:sp>
      <p:pic>
        <p:nvPicPr>
          <p:cNvPr id="978" name="Google Shape;9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94" y="337331"/>
            <a:ext cx="3701044" cy="29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69"/>
          <p:cNvSpPr txBox="1"/>
          <p:nvPr/>
        </p:nvSpPr>
        <p:spPr>
          <a:xfrm>
            <a:off x="6395119" y="2681306"/>
            <a:ext cx="810300" cy="2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X X X X</a:t>
            </a:r>
            <a:endParaRPr b="1"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70"/>
          <p:cNvSpPr txBox="1"/>
          <p:nvPr>
            <p:ph type="title"/>
          </p:nvPr>
        </p:nvSpPr>
        <p:spPr>
          <a:xfrm>
            <a:off x="598100" y="17329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Check, hands up who has this app?</a:t>
            </a:r>
            <a:endParaRPr/>
          </a:p>
        </p:txBody>
      </p:sp>
      <p:pic>
        <p:nvPicPr>
          <p:cNvPr id="985" name="Google Shape;9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288" y="2690822"/>
            <a:ext cx="2379424" cy="1847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1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1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992" name="Google Shape;992;p71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93" name="Google Shape;993;p71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994" name="Google Shape;9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Google Shape;999;p72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 cap="flat" cmpd="sng" w="21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0" name="Google Shape;1000;p72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001" name="Google Shape;1001;p72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3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007" name="Google Shape;10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8" name="Google Shape;1008;p73"/>
          <p:cNvGrpSpPr/>
          <p:nvPr/>
        </p:nvGrpSpPr>
        <p:grpSpPr>
          <a:xfrm rot="876053">
            <a:off x="7767952" y="3091794"/>
            <a:ext cx="1020837" cy="1293496"/>
            <a:chOff x="4700075" y="3262363"/>
            <a:chExt cx="560525" cy="710238"/>
          </a:xfrm>
        </p:grpSpPr>
        <p:sp>
          <p:nvSpPr>
            <p:cNvPr id="1009" name="Google Shape;1009;p73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85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37253">
                <a:schemeClr val="lt2">
                  <a:alpha val="26000"/>
                </a:schemeClr>
              </a:outerShdw>
            </a:effectLst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0" name="Google Shape;1010;p7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011" name="Google Shape;1011;p7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7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7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7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7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7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7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7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7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7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7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7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7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7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7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7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7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7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7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7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7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7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7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7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7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7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7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7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7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7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7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7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7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7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44" y="0"/>
            <a:ext cx="685801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5"/>
          <p:cNvSpPr txBox="1"/>
          <p:nvPr>
            <p:ph type="title"/>
          </p:nvPr>
        </p:nvSpPr>
        <p:spPr>
          <a:xfrm>
            <a:off x="598100" y="15262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Who has the Seesaw App?</a:t>
            </a:r>
            <a:endParaRPr/>
          </a:p>
        </p:txBody>
      </p:sp>
      <p:pic>
        <p:nvPicPr>
          <p:cNvPr id="1082" name="Google Shape;10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325" y="262344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69269"/>
            <a:ext cx="8915400" cy="4604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Ipad </a:t>
            </a:r>
            <a:r>
              <a:rPr lang="en-GB"/>
              <a:t>related skills and knowledge </a:t>
            </a:r>
            <a:endParaRPr/>
          </a:p>
        </p:txBody>
      </p:sp>
      <p:sp>
        <p:nvSpPr>
          <p:cNvPr id="709" name="Google Shape;70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up Apple classroom on </a:t>
            </a:r>
            <a:r>
              <a:rPr lang="en-GB"/>
              <a:t>their</a:t>
            </a:r>
            <a:r>
              <a:rPr lang="en-GB"/>
              <a:t> personal devices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 the notes template for all </a:t>
            </a:r>
            <a:r>
              <a:rPr lang="en-GB"/>
              <a:t>their</a:t>
            </a:r>
            <a:r>
              <a:rPr lang="en-GB"/>
              <a:t> information such as login, laptop/ ipad numbers, co-spaces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</a:t>
            </a:r>
            <a:r>
              <a:rPr lang="en-GB"/>
              <a:t>join Google Classroom, seesaw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customise the control panel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airdrop, screenshot, screen record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turn storage to device from icloud and manually delete media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close apps/ tabs  and set them to close automatically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Find me bingo style.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 Games Challenge!</a:t>
            </a:r>
            <a:endParaRPr/>
          </a:p>
        </p:txBody>
      </p:sp>
      <p:pic>
        <p:nvPicPr>
          <p:cNvPr id="1093" name="Google Shape;10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825" y="1096325"/>
            <a:ext cx="2730250" cy="27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Laptop </a:t>
            </a:r>
            <a:r>
              <a:rPr lang="en-GB"/>
              <a:t>related skills and knowledge </a:t>
            </a:r>
            <a:endParaRPr/>
          </a:p>
        </p:txBody>
      </p:sp>
      <p:sp>
        <p:nvSpPr>
          <p:cNvPr id="1099" name="Google Shape;1099;p78"/>
          <p:cNvSpPr txBox="1"/>
          <p:nvPr>
            <p:ph idx="1" type="body"/>
          </p:nvPr>
        </p:nvSpPr>
        <p:spPr>
          <a:xfrm>
            <a:off x="311700" y="1095850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collect and return the laptops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Navigating the </a:t>
            </a:r>
            <a:r>
              <a:rPr lang="en-GB"/>
              <a:t>keyboard</a:t>
            </a:r>
            <a:r>
              <a:rPr lang="en-GB"/>
              <a:t> and special characters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log into the devices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sign into Chrome account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access the Google Apps for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Bookmark google Classroom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Joining Google Classroom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Correct shutdown process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Completing the laptop agreement (laptop or ipad)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Logging in:</a:t>
            </a:r>
            <a:endParaRPr/>
          </a:p>
        </p:txBody>
      </p:sp>
      <p:sp>
        <p:nvSpPr>
          <p:cNvPr id="1105" name="Google Shape;1105;p79"/>
          <p:cNvSpPr txBox="1"/>
          <p:nvPr/>
        </p:nvSpPr>
        <p:spPr>
          <a:xfrm>
            <a:off x="512419" y="1227113"/>
            <a:ext cx="3987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AutoNum type="arabicPeriod"/>
            </a:pPr>
            <a:r>
              <a:rPr lang="en-GB"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Login </a:t>
            </a:r>
            <a:endParaRPr sz="24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106" name="Google Shape;1106;p79"/>
          <p:cNvPicPr preferRelativeResize="0"/>
          <p:nvPr/>
        </p:nvPicPr>
        <p:blipFill rotWithShape="1">
          <a:blip r:embed="rId3">
            <a:alphaModFix/>
          </a:blip>
          <a:srcRect b="4618" l="17565" r="7302" t="5169"/>
          <a:stretch/>
        </p:blipFill>
        <p:spPr>
          <a:xfrm rot="5400000">
            <a:off x="5583702" y="1101883"/>
            <a:ext cx="2196096" cy="35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9"/>
          <p:cNvSpPr/>
          <p:nvPr/>
        </p:nvSpPr>
        <p:spPr>
          <a:xfrm>
            <a:off x="6002681" y="2479275"/>
            <a:ext cx="1117500" cy="1734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108" name="Google Shape;1108;p79"/>
          <p:cNvSpPr/>
          <p:nvPr/>
        </p:nvSpPr>
        <p:spPr>
          <a:xfrm>
            <a:off x="5655919" y="2960888"/>
            <a:ext cx="732000" cy="1347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109" name="Google Shape;1109;p79"/>
          <p:cNvSpPr/>
          <p:nvPr/>
        </p:nvSpPr>
        <p:spPr>
          <a:xfrm>
            <a:off x="6253106" y="3307631"/>
            <a:ext cx="616500" cy="1734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110" name="Google Shape;111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00" y="1101900"/>
            <a:ext cx="2709001" cy="36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80"/>
          <p:cNvGrpSpPr/>
          <p:nvPr/>
        </p:nvGrpSpPr>
        <p:grpSpPr>
          <a:xfrm rot="-807479">
            <a:off x="43729" y="808658"/>
            <a:ext cx="1456151" cy="1845096"/>
            <a:chOff x="4700075" y="3262363"/>
            <a:chExt cx="560525" cy="710238"/>
          </a:xfrm>
        </p:grpSpPr>
        <p:sp>
          <p:nvSpPr>
            <p:cNvPr id="1116" name="Google Shape;1116;p80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7" name="Google Shape;1117;p80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18" name="Google Shape;1118;p80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80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80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80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80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80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80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80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80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80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80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80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80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80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80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80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80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80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80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80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80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80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80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80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80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80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80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80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80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80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80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80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80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80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80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80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80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80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80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80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80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80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80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80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80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80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80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80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80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80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80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80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80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80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80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80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80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80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80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80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80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9" name="Google Shape;1179;p80"/>
          <p:cNvSpPr txBox="1"/>
          <p:nvPr>
            <p:ph type="title"/>
          </p:nvPr>
        </p:nvSpPr>
        <p:spPr>
          <a:xfrm>
            <a:off x="2206181" y="1964700"/>
            <a:ext cx="4855200" cy="17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Welcome to the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DREAMS Lab</a:t>
            </a:r>
            <a:br>
              <a:rPr lang="en-GB" sz="4900"/>
            </a:br>
            <a:r>
              <a:rPr lang="en-GB" sz="4900"/>
              <a:t>Y3/Y4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1180" name="Google Shape;1180;p80"/>
          <p:cNvSpPr txBox="1"/>
          <p:nvPr/>
        </p:nvSpPr>
        <p:spPr>
          <a:xfrm>
            <a:off x="6791756" y="4189706"/>
            <a:ext cx="21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1181" name="Google Shape;11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50" y="2571750"/>
            <a:ext cx="3429000" cy="19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71FF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1"/>
          <p:cNvSpPr txBox="1"/>
          <p:nvPr>
            <p:ph type="title"/>
          </p:nvPr>
        </p:nvSpPr>
        <p:spPr>
          <a:xfrm>
            <a:off x="3307725" y="112444"/>
            <a:ext cx="28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Meet the team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187" name="Google Shape;1187;p81"/>
          <p:cNvSpPr txBox="1"/>
          <p:nvPr>
            <p:ph idx="1" type="body"/>
          </p:nvPr>
        </p:nvSpPr>
        <p:spPr>
          <a:xfrm>
            <a:off x="1745044" y="960300"/>
            <a:ext cx="14271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8" name="Google Shape;1188;p81"/>
          <p:cNvSpPr txBox="1"/>
          <p:nvPr>
            <p:ph idx="2" type="body"/>
          </p:nvPr>
        </p:nvSpPr>
        <p:spPr>
          <a:xfrm>
            <a:off x="7960894" y="960300"/>
            <a:ext cx="11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9" name="Google Shape;1189;p81"/>
          <p:cNvSpPr txBox="1"/>
          <p:nvPr>
            <p:ph idx="3" type="body"/>
          </p:nvPr>
        </p:nvSpPr>
        <p:spPr>
          <a:xfrm>
            <a:off x="5074027" y="960300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0" name="Google Shape;11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960300"/>
            <a:ext cx="1557863" cy="155786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pic>
        <p:nvPicPr>
          <p:cNvPr id="1191" name="Google Shape;119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193" y="960300"/>
            <a:ext cx="1557862" cy="155786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sp>
        <p:nvSpPr>
          <p:cNvPr id="1192" name="Google Shape;1192;p81"/>
          <p:cNvSpPr txBox="1"/>
          <p:nvPr>
            <p:ph idx="3" type="body"/>
          </p:nvPr>
        </p:nvSpPr>
        <p:spPr>
          <a:xfrm>
            <a:off x="3005921" y="3247913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93" name="Google Shape;1193;p81"/>
          <p:cNvSpPr txBox="1"/>
          <p:nvPr>
            <p:ph idx="3" type="body"/>
          </p:nvPr>
        </p:nvSpPr>
        <p:spPr>
          <a:xfrm>
            <a:off x="6337271" y="3247913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94" name="Google Shape;11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752" y="960300"/>
            <a:ext cx="1626435" cy="16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81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4888463" y="3049018"/>
            <a:ext cx="1448812" cy="179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81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1503844" y="3075234"/>
            <a:ext cx="1448813" cy="170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Google Shape;12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82"/>
          <p:cNvSpPr txBox="1"/>
          <p:nvPr>
            <p:ph idx="4294967295" type="title"/>
          </p:nvPr>
        </p:nvSpPr>
        <p:spPr>
          <a:xfrm>
            <a:off x="7023675" y="907894"/>
            <a:ext cx="19650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What do these look like in the DREAMS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Labs?</a:t>
            </a:r>
            <a:endParaRPr sz="3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83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Dreams Lab Expectations</a:t>
            </a:r>
            <a:endParaRPr/>
          </a:p>
        </p:txBody>
      </p:sp>
      <p:grpSp>
        <p:nvGrpSpPr>
          <p:cNvPr id="1208" name="Google Shape;1208;p83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1209" name="Google Shape;1209;p8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83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1216" name="Google Shape;1216;p8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83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1220" name="Google Shape;1220;p8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4" name="Google Shape;1224;p83"/>
          <p:cNvGrpSpPr/>
          <p:nvPr/>
        </p:nvGrpSpPr>
        <p:grpSpPr>
          <a:xfrm rot="-1214228">
            <a:off x="6706256" y="3382562"/>
            <a:ext cx="1142081" cy="979326"/>
            <a:chOff x="4041575" y="1574875"/>
            <a:chExt cx="296475" cy="254225"/>
          </a:xfrm>
        </p:grpSpPr>
        <p:sp>
          <p:nvSpPr>
            <p:cNvPr id="1225" name="Google Shape;1225;p8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6" name="Google Shape;1226;p8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27" name="Google Shape;1227;p8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8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8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8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8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8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8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7" name="Google Shape;1237;p83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1238" name="Google Shape;1238;p83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9" name="Google Shape;1239;p83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240" name="Google Shape;1240;p83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83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83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83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83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83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83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83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83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83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83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83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83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83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83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83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83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83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83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83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83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1" name="Google Shape;1261;p83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1262" name="Google Shape;1262;p8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83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1266" name="Google Shape;1266;p8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8" name="Google Shape;12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56" y="1086508"/>
            <a:ext cx="2755771" cy="185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8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1274" name="Google Shape;1274;p8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5" name="Google Shape;1275;p84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6" name="Google Shape;1276;p84"/>
          <p:cNvSpPr/>
          <p:nvPr/>
        </p:nvSpPr>
        <p:spPr>
          <a:xfrm>
            <a:off x="311738" y="3404475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7" name="Google Shape;1277;p84"/>
          <p:cNvSpPr/>
          <p:nvPr/>
        </p:nvSpPr>
        <p:spPr>
          <a:xfrm>
            <a:off x="6216619" y="142368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78" name="Google Shape;1278;p84"/>
          <p:cNvSpPr/>
          <p:nvPr/>
        </p:nvSpPr>
        <p:spPr>
          <a:xfrm>
            <a:off x="5463300" y="3577838"/>
            <a:ext cx="26628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279" name="Google Shape;127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0" name="Google Shape;1280;p8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281" name="Google Shape;1281;p8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2" name="Google Shape;1282;p8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83" name="Google Shape;1283;p8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8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8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8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8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8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8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8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8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8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5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298" name="Google Shape;1298;p85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99" name="Google Shape;1299;p85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0" name="Google Shape;1300;p85"/>
          <p:cNvSpPr/>
          <p:nvPr/>
        </p:nvSpPr>
        <p:spPr>
          <a:xfrm>
            <a:off x="613819" y="3462263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1" name="Google Shape;1301;p85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2" name="Google Shape;1302;p85"/>
          <p:cNvSpPr/>
          <p:nvPr/>
        </p:nvSpPr>
        <p:spPr>
          <a:xfrm>
            <a:off x="5540325" y="3533738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03" name="Google Shape;13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85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305" name="Google Shape;1305;p8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6" name="Google Shape;1306;p8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07" name="Google Shape;1307;p8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8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8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8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8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8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8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8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8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8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86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322" name="Google Shape;1322;p86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23" name="Google Shape;1323;p86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19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24" name="Google Shape;1324;p86"/>
          <p:cNvSpPr/>
          <p:nvPr/>
        </p:nvSpPr>
        <p:spPr>
          <a:xfrm>
            <a:off x="787200" y="3317794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25" name="Google Shape;1325;p86"/>
          <p:cNvSpPr/>
          <p:nvPr/>
        </p:nvSpPr>
        <p:spPr>
          <a:xfrm>
            <a:off x="6088669" y="137553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26" name="Google Shape;1326;p86"/>
          <p:cNvSpPr/>
          <p:nvPr/>
        </p:nvSpPr>
        <p:spPr>
          <a:xfrm>
            <a:off x="5925619" y="3363975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27" name="Google Shape;132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p86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329" name="Google Shape;1329;p86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0" name="Google Shape;1330;p8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31" name="Google Shape;1331;p8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8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8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8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8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8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8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8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8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8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60"/>
          <p:cNvGrpSpPr/>
          <p:nvPr/>
        </p:nvGrpSpPr>
        <p:grpSpPr>
          <a:xfrm rot="-807479">
            <a:off x="140029" y="793958"/>
            <a:ext cx="1456151" cy="1845096"/>
            <a:chOff x="4700075" y="3262363"/>
            <a:chExt cx="560525" cy="710238"/>
          </a:xfrm>
        </p:grpSpPr>
        <p:sp>
          <p:nvSpPr>
            <p:cNvPr id="715" name="Google Shape;715;p60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6" name="Google Shape;716;p60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717" name="Google Shape;717;p60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60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60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60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60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60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60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60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60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60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60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60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60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60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0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0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60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60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60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60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60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60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60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60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60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0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0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60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60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60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60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0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0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0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0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60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60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60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60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60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60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60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60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60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60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60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60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60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60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60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60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60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60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60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60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60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60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60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60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60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60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8" name="Google Shape;778;p60"/>
          <p:cNvSpPr txBox="1"/>
          <p:nvPr>
            <p:ph type="title"/>
          </p:nvPr>
        </p:nvSpPr>
        <p:spPr>
          <a:xfrm>
            <a:off x="2057540" y="2482382"/>
            <a:ext cx="4855200" cy="17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Welcome to the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DREAMS Lab!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Y3/Y4</a:t>
            </a:r>
            <a:endParaRPr sz="4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779" name="Google Shape;779;p60"/>
          <p:cNvSpPr txBox="1"/>
          <p:nvPr/>
        </p:nvSpPr>
        <p:spPr>
          <a:xfrm>
            <a:off x="7531575" y="2215121"/>
            <a:ext cx="168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iPads 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780" name="Google Shape;7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463" y="3331406"/>
            <a:ext cx="1440299" cy="14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87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346" name="Google Shape;1346;p87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-GB" sz="2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 then….</a:t>
            </a:r>
            <a:endParaRPr sz="2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47" name="Google Shape;1347;p87"/>
          <p:cNvSpPr/>
          <p:nvPr/>
        </p:nvSpPr>
        <p:spPr>
          <a:xfrm>
            <a:off x="184931" y="943706"/>
            <a:ext cx="3178500" cy="16800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48" name="Google Shape;1348;p87"/>
          <p:cNvSpPr/>
          <p:nvPr/>
        </p:nvSpPr>
        <p:spPr>
          <a:xfrm>
            <a:off x="311738" y="3533738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49" name="Google Shape;1349;p87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50" name="Google Shape;1350;p87"/>
          <p:cNvSpPr/>
          <p:nvPr/>
        </p:nvSpPr>
        <p:spPr>
          <a:xfrm>
            <a:off x="5967300" y="3620419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51" name="Google Shape;13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2" name="Google Shape;1352;p87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353" name="Google Shape;1353;p87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4" name="Google Shape;1354;p87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55" name="Google Shape;1355;p87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87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87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87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87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87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87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87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87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87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the Classroom Screen to see your Laptop Number!</a:t>
            </a:r>
            <a:endParaRPr/>
          </a:p>
        </p:txBody>
      </p:sp>
      <p:pic>
        <p:nvPicPr>
          <p:cNvPr id="1370" name="Google Shape;13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325" y="1580869"/>
            <a:ext cx="3974813" cy="22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89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the lid, don’t turn it on yet!</a:t>
            </a:r>
            <a:endParaRPr/>
          </a:p>
        </p:txBody>
      </p:sp>
      <p:pic>
        <p:nvPicPr>
          <p:cNvPr id="1376" name="Google Shape;137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44" y="1693950"/>
            <a:ext cx="2036008" cy="1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9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300"/>
              <a:t>Let’s take a tour:</a:t>
            </a:r>
            <a:endParaRPr sz="3300"/>
          </a:p>
        </p:txBody>
      </p:sp>
      <p:pic>
        <p:nvPicPr>
          <p:cNvPr id="1382" name="Google Shape;138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88" y="1229475"/>
            <a:ext cx="4093613" cy="36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83" name="Google Shape;1383;p90"/>
          <p:cNvSpPr txBox="1"/>
          <p:nvPr>
            <p:ph type="title"/>
          </p:nvPr>
        </p:nvSpPr>
        <p:spPr>
          <a:xfrm>
            <a:off x="5208731" y="946425"/>
            <a:ext cx="32982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</a:rPr>
              <a:t>Can you point to: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On/Off button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Charging port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Trackpad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Trackpoint- pointing stick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Headphones port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Google Shape;1388;p91"/>
          <p:cNvPicPr preferRelativeResize="0"/>
          <p:nvPr/>
        </p:nvPicPr>
        <p:blipFill rotWithShape="1">
          <a:blip r:embed="rId3">
            <a:alphaModFix/>
          </a:blip>
          <a:srcRect b="0" l="12989" r="10057" t="0"/>
          <a:stretch/>
        </p:blipFill>
        <p:spPr>
          <a:xfrm>
            <a:off x="2188388" y="518325"/>
            <a:ext cx="6742426" cy="465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91"/>
          <p:cNvSpPr/>
          <p:nvPr/>
        </p:nvSpPr>
        <p:spPr>
          <a:xfrm>
            <a:off x="2401744" y="2184578"/>
            <a:ext cx="1382400" cy="900000"/>
          </a:xfrm>
          <a:prstGeom prst="ellipse">
            <a:avLst/>
          </a:prstGeom>
          <a:noFill/>
          <a:ln cap="flat" cmpd="sng" w="857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1"/>
          <p:cNvSpPr/>
          <p:nvPr/>
        </p:nvSpPr>
        <p:spPr>
          <a:xfrm>
            <a:off x="3275950" y="1004238"/>
            <a:ext cx="771300" cy="7737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91"/>
          <p:cNvSpPr txBox="1"/>
          <p:nvPr/>
        </p:nvSpPr>
        <p:spPr>
          <a:xfrm>
            <a:off x="3700406" y="4063294"/>
            <a:ext cx="3461100" cy="538800"/>
          </a:xfrm>
          <a:prstGeom prst="rect">
            <a:avLst/>
          </a:prstGeom>
          <a:solidFill>
            <a:schemeClr val="accent6"/>
          </a:solidFill>
          <a:ln cap="flat" cmpd="sng" w="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1.Press and hold on Shift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2" name="Google Shape;1392;p91"/>
          <p:cNvSpPr/>
          <p:nvPr/>
        </p:nvSpPr>
        <p:spPr>
          <a:xfrm rot="1761776">
            <a:off x="3472838" y="3325180"/>
            <a:ext cx="1445731" cy="4716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1"/>
          <p:cNvSpPr txBox="1"/>
          <p:nvPr/>
        </p:nvSpPr>
        <p:spPr>
          <a:xfrm>
            <a:off x="4047244" y="0"/>
            <a:ext cx="1627200" cy="538800"/>
          </a:xfrm>
          <a:prstGeom prst="rect">
            <a:avLst/>
          </a:prstGeom>
          <a:solidFill>
            <a:schemeClr val="accent6"/>
          </a:solidFill>
          <a:ln cap="flat" cmpd="sng" w="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2. Press @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4" name="Google Shape;1394;p91"/>
          <p:cNvSpPr/>
          <p:nvPr/>
        </p:nvSpPr>
        <p:spPr>
          <a:xfrm rot="-3561731">
            <a:off x="3825060" y="605031"/>
            <a:ext cx="895391" cy="47159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1915460"/>
            <a:ext cx="1727645" cy="1761396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91"/>
          <p:cNvSpPr/>
          <p:nvPr/>
        </p:nvSpPr>
        <p:spPr>
          <a:xfrm>
            <a:off x="6761050" y="1141738"/>
            <a:ext cx="771300" cy="7737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started:</a:t>
            </a:r>
            <a:endParaRPr/>
          </a:p>
        </p:txBody>
      </p:sp>
      <p:sp>
        <p:nvSpPr>
          <p:cNvPr id="1402" name="Google Shape;1402;p92"/>
          <p:cNvSpPr txBox="1"/>
          <p:nvPr/>
        </p:nvSpPr>
        <p:spPr>
          <a:xfrm>
            <a:off x="584325" y="1072913"/>
            <a:ext cx="3987600" cy="24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omfortaa Medium"/>
              <a:buAutoNum type="arabicPeriod"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On button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omfortaa Medium"/>
              <a:buAutoNum type="arabicPeriod"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Wait for BIS logo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omfortaa Medium"/>
              <a:buAutoNum type="arabicPeriod"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Press Enter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Comfortaa Medium"/>
              <a:buAutoNum type="arabicPeriod"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Are you on the DREAMS LAB wifi?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403" name="Google Shape;14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2119" y="1613493"/>
            <a:ext cx="3615939" cy="27119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92"/>
          <p:cNvSpPr/>
          <p:nvPr/>
        </p:nvSpPr>
        <p:spPr>
          <a:xfrm rot="-4331648">
            <a:off x="6706829" y="2374395"/>
            <a:ext cx="2557615" cy="39486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405" name="Google Shape;1405;p92"/>
          <p:cNvPicPr preferRelativeResize="0"/>
          <p:nvPr/>
        </p:nvPicPr>
        <p:blipFill rotWithShape="1">
          <a:blip r:embed="rId3">
            <a:alphaModFix/>
          </a:blip>
          <a:srcRect b="16901" l="85405" r="11734" t="79946"/>
          <a:stretch/>
        </p:blipFill>
        <p:spPr>
          <a:xfrm>
            <a:off x="7495650" y="437288"/>
            <a:ext cx="1291402" cy="1067401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531" y="2161425"/>
            <a:ext cx="5301469" cy="298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3"/>
          <p:cNvSpPr/>
          <p:nvPr/>
        </p:nvSpPr>
        <p:spPr>
          <a:xfrm>
            <a:off x="8311644" y="2347694"/>
            <a:ext cx="928800" cy="5715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93"/>
          <p:cNvSpPr/>
          <p:nvPr/>
        </p:nvSpPr>
        <p:spPr>
          <a:xfrm rot="1444530">
            <a:off x="7413994" y="1561668"/>
            <a:ext cx="1173702" cy="5714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Click Here</a:t>
            </a:r>
            <a:endParaRPr sz="1400"/>
          </a:p>
        </p:txBody>
      </p:sp>
      <p:pic>
        <p:nvPicPr>
          <p:cNvPr id="1413" name="Google Shape;1413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646930" cy="298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93"/>
          <p:cNvSpPr/>
          <p:nvPr/>
        </p:nvSpPr>
        <p:spPr>
          <a:xfrm>
            <a:off x="1664271" y="2000250"/>
            <a:ext cx="1304700" cy="5715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3"/>
          <p:cNvSpPr/>
          <p:nvPr/>
        </p:nvSpPr>
        <p:spPr>
          <a:xfrm>
            <a:off x="522038" y="3076481"/>
            <a:ext cx="2369400" cy="20034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Comfortaa Medium"/>
                <a:ea typeface="Comfortaa Medium"/>
                <a:cs typeface="Comfortaa Medium"/>
                <a:sym typeface="Comfortaa Medium"/>
              </a:rPr>
              <a:t>Please make sure your language is set to English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416" name="Google Shape;1416;p93"/>
          <p:cNvSpPr/>
          <p:nvPr/>
        </p:nvSpPr>
        <p:spPr>
          <a:xfrm>
            <a:off x="3055275" y="3683288"/>
            <a:ext cx="2697000" cy="25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417" name="Google Shape;1417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031" y="90562"/>
            <a:ext cx="1509656" cy="150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2" name="Google Shape;142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4"/>
          <p:cNvSpPr/>
          <p:nvPr/>
        </p:nvSpPr>
        <p:spPr>
          <a:xfrm>
            <a:off x="2918725" y="1877775"/>
            <a:ext cx="3041100" cy="79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94"/>
          <p:cNvSpPr/>
          <p:nvPr/>
        </p:nvSpPr>
        <p:spPr>
          <a:xfrm>
            <a:off x="540875" y="1683875"/>
            <a:ext cx="2561400" cy="120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Type your Email Here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9" name="Google Shape;14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713"/>
            <a:ext cx="9144001" cy="484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95"/>
          <p:cNvSpPr/>
          <p:nvPr/>
        </p:nvSpPr>
        <p:spPr>
          <a:xfrm>
            <a:off x="5092475" y="3377975"/>
            <a:ext cx="1051200" cy="642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95"/>
          <p:cNvSpPr/>
          <p:nvPr/>
        </p:nvSpPr>
        <p:spPr>
          <a:xfrm>
            <a:off x="3918875" y="3377975"/>
            <a:ext cx="1173600" cy="5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Click Here</a:t>
            </a: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" name="Google Shape;143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6" y="176488"/>
            <a:ext cx="9035150" cy="47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96"/>
          <p:cNvSpPr/>
          <p:nvPr/>
        </p:nvSpPr>
        <p:spPr>
          <a:xfrm>
            <a:off x="2755425" y="1775850"/>
            <a:ext cx="3235200" cy="79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6"/>
          <p:cNvSpPr/>
          <p:nvPr/>
        </p:nvSpPr>
        <p:spPr>
          <a:xfrm>
            <a:off x="571500" y="1632850"/>
            <a:ext cx="2561400" cy="120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Type your Email Here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CD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/>
          <p:nvPr>
            <p:ph type="title"/>
          </p:nvPr>
        </p:nvSpPr>
        <p:spPr>
          <a:xfrm>
            <a:off x="3307725" y="112444"/>
            <a:ext cx="329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Meet the team</a:t>
            </a:r>
            <a:endParaRPr sz="3200"/>
          </a:p>
        </p:txBody>
      </p:sp>
      <p:sp>
        <p:nvSpPr>
          <p:cNvPr id="786" name="Google Shape;786;p61"/>
          <p:cNvSpPr txBox="1"/>
          <p:nvPr>
            <p:ph idx="1" type="body"/>
          </p:nvPr>
        </p:nvSpPr>
        <p:spPr>
          <a:xfrm>
            <a:off x="1745044" y="960300"/>
            <a:ext cx="14271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7" name="Google Shape;787;p61"/>
          <p:cNvSpPr txBox="1"/>
          <p:nvPr>
            <p:ph idx="2" type="body"/>
          </p:nvPr>
        </p:nvSpPr>
        <p:spPr>
          <a:xfrm>
            <a:off x="7960894" y="960300"/>
            <a:ext cx="11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8" name="Google Shape;788;p61"/>
          <p:cNvSpPr txBox="1"/>
          <p:nvPr>
            <p:ph idx="3" type="body"/>
          </p:nvPr>
        </p:nvSpPr>
        <p:spPr>
          <a:xfrm>
            <a:off x="5074027" y="960300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9" name="Google Shape;7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960300"/>
            <a:ext cx="1557863" cy="155786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pic>
        <p:nvPicPr>
          <p:cNvPr id="790" name="Google Shape;7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193" y="960300"/>
            <a:ext cx="1557862" cy="155786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sp>
        <p:nvSpPr>
          <p:cNvPr id="791" name="Google Shape;791;p61"/>
          <p:cNvSpPr txBox="1"/>
          <p:nvPr>
            <p:ph idx="3" type="body"/>
          </p:nvPr>
        </p:nvSpPr>
        <p:spPr>
          <a:xfrm>
            <a:off x="3061702" y="3296081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2" name="Google Shape;792;p61"/>
          <p:cNvSpPr txBox="1"/>
          <p:nvPr>
            <p:ph idx="3" type="body"/>
          </p:nvPr>
        </p:nvSpPr>
        <p:spPr>
          <a:xfrm>
            <a:off x="6393052" y="3296081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3" name="Google Shape;7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752" y="960300"/>
            <a:ext cx="1626435" cy="16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1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4908675" y="2893266"/>
            <a:ext cx="1557865" cy="19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1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1503844" y="3075234"/>
            <a:ext cx="1448813" cy="170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" name="Google Shape;14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34677" cy="47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97"/>
          <p:cNvSpPr/>
          <p:nvPr/>
        </p:nvSpPr>
        <p:spPr>
          <a:xfrm>
            <a:off x="2969750" y="2255400"/>
            <a:ext cx="2837100" cy="795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7"/>
          <p:cNvSpPr/>
          <p:nvPr/>
        </p:nvSpPr>
        <p:spPr>
          <a:xfrm>
            <a:off x="3863775" y="3121850"/>
            <a:ext cx="1173600" cy="5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Click Here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4" y="126619"/>
            <a:ext cx="8371522" cy="4708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98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The Waffle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52" name="Google Shape;1452;p98"/>
          <p:cNvCxnSpPr/>
          <p:nvPr/>
        </p:nvCxnSpPr>
        <p:spPr>
          <a:xfrm flipH="1" rot="10800000">
            <a:off x="5125875" y="1063350"/>
            <a:ext cx="2715000" cy="3058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53" name="Google Shape;1453;p98"/>
          <p:cNvSpPr/>
          <p:nvPr/>
        </p:nvSpPr>
        <p:spPr>
          <a:xfrm>
            <a:off x="8218050" y="1297800"/>
            <a:ext cx="481500" cy="5715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Google Shape;1458;p99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99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60" name="Google Shape;1460;p99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61" name="Google Shape;1461;p99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1462" name="Google Shape;146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Google Shape;1467;p100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00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69" name="Google Shape;1469;p100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01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475" name="Google Shape;147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6" name="Google Shape;1476;p101"/>
          <p:cNvGrpSpPr/>
          <p:nvPr/>
        </p:nvGrpSpPr>
        <p:grpSpPr>
          <a:xfrm rot="876053">
            <a:off x="7767952" y="3091794"/>
            <a:ext cx="1020837" cy="1293496"/>
            <a:chOff x="4700075" y="3262363"/>
            <a:chExt cx="560525" cy="710238"/>
          </a:xfrm>
        </p:grpSpPr>
        <p:sp>
          <p:nvSpPr>
            <p:cNvPr id="1477" name="Google Shape;1477;p101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85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37253">
                <a:schemeClr val="lt2">
                  <a:alpha val="26000"/>
                </a:schemeClr>
              </a:outerShdw>
            </a:effectLst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78" name="Google Shape;1478;p10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479" name="Google Shape;1479;p10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0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0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0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0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0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0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0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0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0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0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0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0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0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0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0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0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0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0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0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0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0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0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0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0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0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0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0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0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0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0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0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0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0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0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0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0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0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10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10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0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0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0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0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0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0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0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0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0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0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0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0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0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0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0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0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0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0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0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0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0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02"/>
          <p:cNvSpPr txBox="1"/>
          <p:nvPr>
            <p:ph type="title"/>
          </p:nvPr>
        </p:nvSpPr>
        <p:spPr>
          <a:xfrm>
            <a:off x="511419" y="14106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know how to Bookmark Google Classroom?</a:t>
            </a:r>
            <a:endParaRPr/>
          </a:p>
        </p:txBody>
      </p:sp>
      <p:pic>
        <p:nvPicPr>
          <p:cNvPr id="1545" name="Google Shape;15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688" y="1980413"/>
            <a:ext cx="1842938" cy="27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103"/>
          <p:cNvSpPr txBox="1"/>
          <p:nvPr>
            <p:ph type="title"/>
          </p:nvPr>
        </p:nvSpPr>
        <p:spPr>
          <a:xfrm>
            <a:off x="1598863" y="491350"/>
            <a:ext cx="6486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Shut down your laptop:</a:t>
            </a:r>
            <a:endParaRPr/>
          </a:p>
        </p:txBody>
      </p:sp>
      <p:pic>
        <p:nvPicPr>
          <p:cNvPr id="1551" name="Google Shape;1551;p103"/>
          <p:cNvPicPr preferRelativeResize="0"/>
          <p:nvPr/>
        </p:nvPicPr>
        <p:blipFill rotWithShape="1">
          <a:blip r:embed="rId3">
            <a:alphaModFix/>
          </a:blip>
          <a:srcRect b="8617" l="0" r="0" t="0"/>
          <a:stretch/>
        </p:blipFill>
        <p:spPr>
          <a:xfrm>
            <a:off x="547763" y="1223513"/>
            <a:ext cx="2922954" cy="356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103"/>
          <p:cNvSpPr/>
          <p:nvPr/>
        </p:nvSpPr>
        <p:spPr>
          <a:xfrm>
            <a:off x="3353888" y="3895181"/>
            <a:ext cx="9246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53" name="Google Shape;1553;p103"/>
          <p:cNvSpPr/>
          <p:nvPr/>
        </p:nvSpPr>
        <p:spPr>
          <a:xfrm>
            <a:off x="1109606" y="4306838"/>
            <a:ext cx="626100" cy="478200"/>
          </a:xfrm>
          <a:prstGeom prst="donut">
            <a:avLst>
              <a:gd fmla="val 25000" name="adj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54" name="Google Shape;1554;p103"/>
          <p:cNvSpPr txBox="1"/>
          <p:nvPr/>
        </p:nvSpPr>
        <p:spPr>
          <a:xfrm>
            <a:off x="5655919" y="1361963"/>
            <a:ext cx="27933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After every lesson please shut the laptop down so it is ready for the next person!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0FF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9" name="Google Shape;1559;p104" title="cheat 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453150"/>
            <a:ext cx="8839204" cy="39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04" title="Screenshot 2025-08-12 1006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25" y="2122000"/>
            <a:ext cx="1081094" cy="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04" title="Screenshot 2025-08-12 100708.png"/>
          <p:cNvPicPr preferRelativeResize="0"/>
          <p:nvPr/>
        </p:nvPicPr>
        <p:blipFill rotWithShape="1">
          <a:blip r:embed="rId5">
            <a:alphaModFix/>
          </a:blip>
          <a:srcRect b="41932" l="66453" r="7727" t="49998"/>
          <a:stretch/>
        </p:blipFill>
        <p:spPr>
          <a:xfrm>
            <a:off x="7482750" y="2173052"/>
            <a:ext cx="1204650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104" title="Screenshot 2025-08-12 1007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0" y="3625059"/>
            <a:ext cx="1204650" cy="3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p104"/>
          <p:cNvSpPr txBox="1"/>
          <p:nvPr/>
        </p:nvSpPr>
        <p:spPr>
          <a:xfrm>
            <a:off x="815100" y="3735425"/>
            <a:ext cx="678300" cy="128100"/>
          </a:xfrm>
          <a:prstGeom prst="rect">
            <a:avLst/>
          </a:prstGeom>
          <a:solidFill>
            <a:srgbClr val="0957D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64" name="Google Shape;1564;p104"/>
          <p:cNvSpPr txBox="1"/>
          <p:nvPr/>
        </p:nvSpPr>
        <p:spPr>
          <a:xfrm>
            <a:off x="853500" y="3675750"/>
            <a:ext cx="56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Your name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565" name="Google Shape;1565;p104" title="Screenshot 2025-08-12 100728.png"/>
          <p:cNvPicPr preferRelativeResize="0"/>
          <p:nvPr/>
        </p:nvPicPr>
        <p:blipFill rotWithShape="1">
          <a:blip r:embed="rId7">
            <a:alphaModFix/>
          </a:blip>
          <a:srcRect b="6590" l="3390" r="0" t="19109"/>
          <a:stretch/>
        </p:blipFill>
        <p:spPr>
          <a:xfrm>
            <a:off x="1887591" y="3747975"/>
            <a:ext cx="1087108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04" title="Screenshot 2025-08-12 1007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600" y="4315750"/>
            <a:ext cx="2316400" cy="597375"/>
          </a:xfrm>
          <a:prstGeom prst="rect">
            <a:avLst/>
          </a:prstGeom>
          <a:noFill/>
          <a:ln cap="flat" cmpd="sng" w="952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7" name="Google Shape;1567;p104"/>
          <p:cNvSpPr/>
          <p:nvPr/>
        </p:nvSpPr>
        <p:spPr>
          <a:xfrm rot="5400000">
            <a:off x="3638175" y="3986175"/>
            <a:ext cx="2943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8" name="Google Shape;1568;p104" title="Screenshot 2025-08-12 100750.png"/>
          <p:cNvPicPr preferRelativeResize="0"/>
          <p:nvPr/>
        </p:nvPicPr>
        <p:blipFill rotWithShape="1">
          <a:blip r:embed="rId9">
            <a:alphaModFix/>
          </a:blip>
          <a:srcRect b="13228" l="13209" r="0" t="20432"/>
          <a:stretch/>
        </p:blipFill>
        <p:spPr>
          <a:xfrm>
            <a:off x="4816600" y="3569225"/>
            <a:ext cx="861976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04" title="Screenshot 2025-08-12 101319.png"/>
          <p:cNvPicPr preferRelativeResize="0"/>
          <p:nvPr/>
        </p:nvPicPr>
        <p:blipFill rotWithShape="1">
          <a:blip r:embed="rId10">
            <a:alphaModFix/>
          </a:blip>
          <a:srcRect b="0" l="4443" r="0" t="24698"/>
          <a:stretch/>
        </p:blipFill>
        <p:spPr>
          <a:xfrm>
            <a:off x="7520464" y="3641387"/>
            <a:ext cx="1158561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04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76660" l="39448" r="39679" t="7590"/>
          <a:stretch/>
        </p:blipFill>
        <p:spPr>
          <a:xfrm>
            <a:off x="6244150" y="453150"/>
            <a:ext cx="748650" cy="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104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49494" l="27205" r="27549" t="38891"/>
          <a:stretch/>
        </p:blipFill>
        <p:spPr>
          <a:xfrm>
            <a:off x="3213650" y="2179451"/>
            <a:ext cx="1204650" cy="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104"/>
          <p:cNvSpPr/>
          <p:nvPr/>
        </p:nvSpPr>
        <p:spPr>
          <a:xfrm>
            <a:off x="1858550" y="2250425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3" name="Google Shape;1573;p104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5225" y="2258650"/>
            <a:ext cx="333850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04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475" y="582250"/>
            <a:ext cx="448998" cy="4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04"/>
          <p:cNvSpPr/>
          <p:nvPr/>
        </p:nvSpPr>
        <p:spPr>
          <a:xfrm>
            <a:off x="6089038" y="20330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04"/>
          <p:cNvSpPr/>
          <p:nvPr/>
        </p:nvSpPr>
        <p:spPr>
          <a:xfrm>
            <a:off x="6089038" y="21854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7" name="Google Shape;1577;p104" title="Screenshot 2025-08-12 100439.png"/>
          <p:cNvPicPr preferRelativeResize="0"/>
          <p:nvPr/>
        </p:nvPicPr>
        <p:blipFill rotWithShape="1">
          <a:blip r:embed="rId13">
            <a:alphaModFix/>
          </a:blip>
          <a:srcRect b="0" l="0" r="-9277" t="0"/>
          <a:stretch/>
        </p:blipFill>
        <p:spPr>
          <a:xfrm>
            <a:off x="6300538" y="2342526"/>
            <a:ext cx="664231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104" title="Screenshot 2025-08-12 100411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3225" y="2073262"/>
            <a:ext cx="598831" cy="2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8FE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3" name="Google Shape;1583;p105" title="Screenshot 2025-08-12 at 11.26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38111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  <p:pic>
        <p:nvPicPr>
          <p:cNvPr id="1584" name="Google Shape;158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511" y="152400"/>
            <a:ext cx="1801089" cy="18010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381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106" title="Screenshot 2025-08-11 1501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6000"/>
            <a:ext cx="8839199" cy="450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2"/>
          <p:cNvSpPr txBox="1"/>
          <p:nvPr>
            <p:ph idx="4294967295" type="title"/>
          </p:nvPr>
        </p:nvSpPr>
        <p:spPr>
          <a:xfrm>
            <a:off x="7023675" y="907894"/>
            <a:ext cx="19650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What do these look like in the DREAMS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Labs?</a:t>
            </a:r>
            <a:endParaRPr sz="3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Apple Computers iPad Pro tablet (provided by Getty Images)" id="1594" name="Google Shape;159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0" y="213650"/>
            <a:ext cx="60758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850" y="113850"/>
            <a:ext cx="6564802" cy="492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9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1605" name="Google Shape;1605;p109"/>
          <p:cNvSpPr txBox="1"/>
          <p:nvPr>
            <p:ph idx="1" type="body"/>
          </p:nvPr>
        </p:nvSpPr>
        <p:spPr>
          <a:xfrm>
            <a:off x="311738" y="966731"/>
            <a:ext cx="42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Turn WIFI on and connect to </a:t>
            </a: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‘EDUCATION’ </a:t>
            </a:r>
            <a:r>
              <a:rPr lang="en-GB" sz="2100"/>
              <a:t>network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Go to settings and look for the logo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blue words Add/ join class e.g </a:t>
            </a:r>
            <a:r>
              <a:rPr b="1" lang="en-GB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‘3B ICT Mr Anthony’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06" name="Google Shape;16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13" y="112453"/>
            <a:ext cx="1112344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109"/>
          <p:cNvPicPr preferRelativeResize="0"/>
          <p:nvPr/>
        </p:nvPicPr>
        <p:blipFill rotWithShape="1">
          <a:blip r:embed="rId4">
            <a:alphaModFix/>
          </a:blip>
          <a:srcRect b="38375" l="0" r="31898" t="22373"/>
          <a:stretch/>
        </p:blipFill>
        <p:spPr>
          <a:xfrm>
            <a:off x="4783013" y="1400175"/>
            <a:ext cx="4111558" cy="219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10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1613" name="Google Shape;1613;p110"/>
          <p:cNvSpPr txBox="1"/>
          <p:nvPr>
            <p:ph idx="1" type="body"/>
          </p:nvPr>
        </p:nvSpPr>
        <p:spPr>
          <a:xfrm>
            <a:off x="311738" y="966731"/>
            <a:ext cx="46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Enter the code you see on the screen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Write your first and last name 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add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ALLOW ALL </a:t>
            </a:r>
            <a:r>
              <a:rPr lang="en-GB" sz="2100"/>
              <a:t>permissions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Wait for teacher  </a:t>
            </a:r>
            <a:endParaRPr sz="2100"/>
          </a:p>
        </p:txBody>
      </p:sp>
      <p:pic>
        <p:nvPicPr>
          <p:cNvPr id="1614" name="Google Shape;161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94" y="337331"/>
            <a:ext cx="3701044" cy="29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110"/>
          <p:cNvSpPr txBox="1"/>
          <p:nvPr/>
        </p:nvSpPr>
        <p:spPr>
          <a:xfrm>
            <a:off x="6395119" y="2681306"/>
            <a:ext cx="810300" cy="2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X X X X</a:t>
            </a:r>
            <a:endParaRPr b="1"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11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11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622" name="Google Shape;1622;p111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23" name="Google Shape;1623;p111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1624" name="Google Shape;162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112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 cap="flat" cmpd="sng" w="21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30" name="Google Shape;1630;p112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631" name="Google Shape;1631;p112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13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637" name="Google Shape;163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114"/>
          <p:cNvSpPr txBox="1"/>
          <p:nvPr>
            <p:ph type="title"/>
          </p:nvPr>
        </p:nvSpPr>
        <p:spPr>
          <a:xfrm>
            <a:off x="311700" y="445025"/>
            <a:ext cx="4378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already know? </a:t>
            </a:r>
            <a:endParaRPr/>
          </a:p>
        </p:txBody>
      </p:sp>
      <p:sp>
        <p:nvSpPr>
          <p:cNvPr id="1643" name="Google Shape;1643;p1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Scan the QR code and take the iPad basic skills quiz and test your knowledge. If you score below 50% retake the quiz and try and beat your score!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644" name="Google Shape;164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050" y="1383250"/>
            <a:ext cx="4527600" cy="237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15"/>
          <p:cNvSpPr txBox="1"/>
          <p:nvPr>
            <p:ph type="title"/>
          </p:nvPr>
        </p:nvSpPr>
        <p:spPr>
          <a:xfrm>
            <a:off x="119550" y="75525"/>
            <a:ext cx="39999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iPad skills builder </a:t>
            </a:r>
            <a:endParaRPr/>
          </a:p>
        </p:txBody>
      </p:sp>
      <p:sp>
        <p:nvSpPr>
          <p:cNvPr id="1650" name="Google Shape;1650;p115"/>
          <p:cNvSpPr txBox="1"/>
          <p:nvPr>
            <p:ph idx="1" type="body"/>
          </p:nvPr>
        </p:nvSpPr>
        <p:spPr>
          <a:xfrm>
            <a:off x="119550" y="760250"/>
            <a:ext cx="377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Complete the skills from the choice  board and present them in an app of your choice. E.g. Freeform, Keynote, Canva, slides etc.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Look at the </a:t>
            </a:r>
            <a:r>
              <a:rPr lang="en-GB" sz="1900">
                <a:solidFill>
                  <a:schemeClr val="dk1"/>
                </a:solidFill>
              </a:rPr>
              <a:t>example!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51" name="Google Shape;165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0" y="3178600"/>
            <a:ext cx="1018625" cy="7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950" y="3181000"/>
            <a:ext cx="713766" cy="7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500" y="3178600"/>
            <a:ext cx="713775" cy="7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15" title="ScreenRecording_08-11-2025 14-15-07_1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650" y="800625"/>
            <a:ext cx="4948949" cy="345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6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Dreams Lab Expectations</a:t>
            </a:r>
            <a:endParaRPr/>
          </a:p>
        </p:txBody>
      </p:sp>
      <p:grpSp>
        <p:nvGrpSpPr>
          <p:cNvPr id="807" name="Google Shape;807;p63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808" name="Google Shape;808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63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815" name="Google Shape;815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3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819" name="Google Shape;819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63"/>
          <p:cNvGrpSpPr/>
          <p:nvPr/>
        </p:nvGrpSpPr>
        <p:grpSpPr>
          <a:xfrm rot="-1214228">
            <a:off x="6706256" y="3382562"/>
            <a:ext cx="1142081" cy="979326"/>
            <a:chOff x="4041575" y="1574875"/>
            <a:chExt cx="296475" cy="254225"/>
          </a:xfrm>
        </p:grpSpPr>
        <p:sp>
          <p:nvSpPr>
            <p:cNvPr id="824" name="Google Shape;824;p6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5" name="Google Shape;825;p6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26" name="Google Shape;826;p6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6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6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6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6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6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6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6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6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6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6" name="Google Shape;836;p63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837" name="Google Shape;837;p63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8" name="Google Shape;838;p63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839" name="Google Shape;839;p63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3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63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63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63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63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63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63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3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3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63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63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63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63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63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63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63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63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3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63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63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63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861" name="Google Shape;861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63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865" name="Google Shape;865;p6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7" name="Google Shape;8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56" y="1086508"/>
            <a:ext cx="2755771" cy="185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7"/>
          <p:cNvGrpSpPr/>
          <p:nvPr/>
        </p:nvGrpSpPr>
        <p:grpSpPr>
          <a:xfrm rot="-807479">
            <a:off x="43729" y="808658"/>
            <a:ext cx="1456151" cy="1845096"/>
            <a:chOff x="4700075" y="3262363"/>
            <a:chExt cx="560525" cy="710238"/>
          </a:xfrm>
        </p:grpSpPr>
        <p:sp>
          <p:nvSpPr>
            <p:cNvPr id="1665" name="Google Shape;1665;p11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6" name="Google Shape;1666;p11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667" name="Google Shape;1667;p11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1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1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1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1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1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1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1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1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1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1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1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1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11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11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11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11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11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11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11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11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11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11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11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11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11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11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11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11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11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11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11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11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11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11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11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11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11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11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11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11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11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11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11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11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11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11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11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11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11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11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11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11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11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11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11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11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11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11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11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11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28" name="Google Shape;1728;p117"/>
          <p:cNvSpPr txBox="1"/>
          <p:nvPr>
            <p:ph type="title"/>
          </p:nvPr>
        </p:nvSpPr>
        <p:spPr>
          <a:xfrm>
            <a:off x="2206181" y="1964700"/>
            <a:ext cx="4855200" cy="17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Welcome to the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DREAMS Lab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Y5/6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1729" name="Google Shape;1729;p117"/>
          <p:cNvSpPr txBox="1"/>
          <p:nvPr/>
        </p:nvSpPr>
        <p:spPr>
          <a:xfrm>
            <a:off x="6791756" y="4189706"/>
            <a:ext cx="21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1730" name="Google Shape;1730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50" y="2571750"/>
            <a:ext cx="3429000" cy="19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118" title="Y5_Y6 iPad Orient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7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0FF"/>
        </a:solidFill>
      </p:bgPr>
    </p:bg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" name="Google Shape;1740;p119" title="cheat 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453150"/>
            <a:ext cx="8839204" cy="39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119" title="Screenshot 2025-08-12 1006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25" y="2122000"/>
            <a:ext cx="1081094" cy="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119" title="Screenshot 2025-08-12 100708.png"/>
          <p:cNvPicPr preferRelativeResize="0"/>
          <p:nvPr/>
        </p:nvPicPr>
        <p:blipFill rotWithShape="1">
          <a:blip r:embed="rId5">
            <a:alphaModFix/>
          </a:blip>
          <a:srcRect b="41932" l="66453" r="7727" t="49998"/>
          <a:stretch/>
        </p:blipFill>
        <p:spPr>
          <a:xfrm>
            <a:off x="7482750" y="2173052"/>
            <a:ext cx="1204650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119" title="Screenshot 2025-08-12 1007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0" y="3625059"/>
            <a:ext cx="1204650" cy="3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119"/>
          <p:cNvSpPr txBox="1"/>
          <p:nvPr/>
        </p:nvSpPr>
        <p:spPr>
          <a:xfrm>
            <a:off x="815100" y="3735425"/>
            <a:ext cx="678300" cy="128100"/>
          </a:xfrm>
          <a:prstGeom prst="rect">
            <a:avLst/>
          </a:prstGeom>
          <a:solidFill>
            <a:srgbClr val="0957D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745" name="Google Shape;1745;p119"/>
          <p:cNvSpPr txBox="1"/>
          <p:nvPr/>
        </p:nvSpPr>
        <p:spPr>
          <a:xfrm>
            <a:off x="853500" y="3675750"/>
            <a:ext cx="56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Your name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746" name="Google Shape;1746;p119" title="Screenshot 2025-08-12 100728.png"/>
          <p:cNvPicPr preferRelativeResize="0"/>
          <p:nvPr/>
        </p:nvPicPr>
        <p:blipFill rotWithShape="1">
          <a:blip r:embed="rId7">
            <a:alphaModFix/>
          </a:blip>
          <a:srcRect b="6590" l="3390" r="0" t="19109"/>
          <a:stretch/>
        </p:blipFill>
        <p:spPr>
          <a:xfrm>
            <a:off x="1887591" y="3747975"/>
            <a:ext cx="1087108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19" title="Screenshot 2025-08-12 1007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600" y="4315750"/>
            <a:ext cx="2316400" cy="597375"/>
          </a:xfrm>
          <a:prstGeom prst="rect">
            <a:avLst/>
          </a:prstGeom>
          <a:noFill/>
          <a:ln cap="flat" cmpd="sng" w="952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8" name="Google Shape;1748;p119"/>
          <p:cNvSpPr/>
          <p:nvPr/>
        </p:nvSpPr>
        <p:spPr>
          <a:xfrm rot="5400000">
            <a:off x="3638175" y="3986175"/>
            <a:ext cx="2943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9" name="Google Shape;1749;p119" title="Screenshot 2025-08-12 100750.png"/>
          <p:cNvPicPr preferRelativeResize="0"/>
          <p:nvPr/>
        </p:nvPicPr>
        <p:blipFill rotWithShape="1">
          <a:blip r:embed="rId9">
            <a:alphaModFix/>
          </a:blip>
          <a:srcRect b="13228" l="13209" r="0" t="20432"/>
          <a:stretch/>
        </p:blipFill>
        <p:spPr>
          <a:xfrm>
            <a:off x="4816600" y="3569225"/>
            <a:ext cx="861976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19" title="Screenshot 2025-08-12 101319.png"/>
          <p:cNvPicPr preferRelativeResize="0"/>
          <p:nvPr/>
        </p:nvPicPr>
        <p:blipFill rotWithShape="1">
          <a:blip r:embed="rId10">
            <a:alphaModFix/>
          </a:blip>
          <a:srcRect b="0" l="4443" r="0" t="24698"/>
          <a:stretch/>
        </p:blipFill>
        <p:spPr>
          <a:xfrm>
            <a:off x="7520464" y="3641387"/>
            <a:ext cx="1158561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11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76660" l="39448" r="39679" t="7590"/>
          <a:stretch/>
        </p:blipFill>
        <p:spPr>
          <a:xfrm>
            <a:off x="6244150" y="453150"/>
            <a:ext cx="748650" cy="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11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49494" l="27205" r="27549" t="38891"/>
          <a:stretch/>
        </p:blipFill>
        <p:spPr>
          <a:xfrm>
            <a:off x="3213650" y="2179451"/>
            <a:ext cx="1204650" cy="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19"/>
          <p:cNvSpPr/>
          <p:nvPr/>
        </p:nvSpPr>
        <p:spPr>
          <a:xfrm>
            <a:off x="1858550" y="2250425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4" name="Google Shape;1754;p11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5225" y="2258650"/>
            <a:ext cx="333850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1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475" y="582250"/>
            <a:ext cx="448998" cy="4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19"/>
          <p:cNvSpPr/>
          <p:nvPr/>
        </p:nvSpPr>
        <p:spPr>
          <a:xfrm>
            <a:off x="6089038" y="20330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19"/>
          <p:cNvSpPr/>
          <p:nvPr/>
        </p:nvSpPr>
        <p:spPr>
          <a:xfrm>
            <a:off x="6089038" y="21854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8" name="Google Shape;1758;p119" title="Screenshot 2025-08-12 100439.png"/>
          <p:cNvPicPr preferRelativeResize="0"/>
          <p:nvPr/>
        </p:nvPicPr>
        <p:blipFill rotWithShape="1">
          <a:blip r:embed="rId13">
            <a:alphaModFix/>
          </a:blip>
          <a:srcRect b="0" l="0" r="-9277" t="0"/>
          <a:stretch/>
        </p:blipFill>
        <p:spPr>
          <a:xfrm>
            <a:off x="6300538" y="2342526"/>
            <a:ext cx="664231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119" title="Screenshot 2025-08-12 100411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3225" y="2011225"/>
            <a:ext cx="598831" cy="2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19"/>
          <p:cNvSpPr/>
          <p:nvPr/>
        </p:nvSpPr>
        <p:spPr>
          <a:xfrm>
            <a:off x="6065650" y="2122000"/>
            <a:ext cx="238800" cy="128100"/>
          </a:xfrm>
          <a:prstGeom prst="rightArrow">
            <a:avLst>
              <a:gd fmla="val 50000" name="adj1"/>
              <a:gd fmla="val 32494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19"/>
          <p:cNvSpPr/>
          <p:nvPr/>
        </p:nvSpPr>
        <p:spPr>
          <a:xfrm>
            <a:off x="6065650" y="2471038"/>
            <a:ext cx="238800" cy="128100"/>
          </a:xfrm>
          <a:prstGeom prst="rightArrow">
            <a:avLst>
              <a:gd fmla="val 50000" name="adj1"/>
              <a:gd fmla="val 32494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6" name="Google Shape;1766;p120" title="Screenshot 2025-08-12 at 11.23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50"/>
            <a:ext cx="8839204" cy="4795095"/>
          </a:xfrm>
          <a:prstGeom prst="rect">
            <a:avLst/>
          </a:prstGeom>
          <a:noFill/>
          <a:ln cap="flat" cmpd="sng" w="2857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873" name="Google Shape;873;p6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4" name="Google Shape;874;p64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5" name="Google Shape;875;p64"/>
          <p:cNvSpPr/>
          <p:nvPr/>
        </p:nvSpPr>
        <p:spPr>
          <a:xfrm>
            <a:off x="311738" y="3404475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6216619" y="142368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5463300" y="3577838"/>
            <a:ext cx="26628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78" name="Google Shape;8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6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880" name="Google Shape;880;p6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1" name="Google Shape;881;p6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82" name="Google Shape;882;p6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6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98" name="Google Shape;898;p65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99" name="Google Shape;899;p65"/>
          <p:cNvSpPr/>
          <p:nvPr/>
        </p:nvSpPr>
        <p:spPr>
          <a:xfrm>
            <a:off x="613819" y="3462263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00" name="Google Shape;900;p65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5540325" y="3533738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02" name="Google Shape;9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65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04" name="Google Shape;904;p6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06" name="Google Shape;906;p6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6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921" name="Google Shape;921;p66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2" name="Google Shape;922;p66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19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3" name="Google Shape;923;p66"/>
          <p:cNvSpPr/>
          <p:nvPr/>
        </p:nvSpPr>
        <p:spPr>
          <a:xfrm>
            <a:off x="787200" y="3317794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4" name="Google Shape;924;p66"/>
          <p:cNvSpPr/>
          <p:nvPr/>
        </p:nvSpPr>
        <p:spPr>
          <a:xfrm>
            <a:off x="6088669" y="137553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5" name="Google Shape;925;p66"/>
          <p:cNvSpPr/>
          <p:nvPr/>
        </p:nvSpPr>
        <p:spPr>
          <a:xfrm>
            <a:off x="5925619" y="3363975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26" name="Google Shape;9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66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28" name="Google Shape;928;p66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9" name="Google Shape;929;p6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30" name="Google Shape;930;p6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6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6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